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1"/>
  </p:notesMasterIdLst>
  <p:sldIdLst>
    <p:sldId id="274" r:id="rId5"/>
    <p:sldId id="318" r:id="rId6"/>
    <p:sldId id="330" r:id="rId7"/>
    <p:sldId id="355" r:id="rId8"/>
    <p:sldId id="356" r:id="rId9"/>
    <p:sldId id="357" r:id="rId10"/>
    <p:sldId id="359" r:id="rId11"/>
    <p:sldId id="360" r:id="rId12"/>
    <p:sldId id="361" r:id="rId13"/>
    <p:sldId id="335" r:id="rId14"/>
    <p:sldId id="309" r:id="rId15"/>
    <p:sldId id="358" r:id="rId16"/>
    <p:sldId id="363" r:id="rId17"/>
    <p:sldId id="377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8" r:id="rId28"/>
    <p:sldId id="375" r:id="rId29"/>
    <p:sldId id="376" r:id="rId3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3FA"/>
    <a:srgbClr val="D5E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19" autoAdjust="0"/>
  </p:normalViewPr>
  <p:slideViewPr>
    <p:cSldViewPr snapToGrid="0">
      <p:cViewPr varScale="1">
        <p:scale>
          <a:sx n="121" d="100"/>
          <a:sy n="121" d="100"/>
        </p:scale>
        <p:origin x="17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Torrington is the cultural heart of Northwest Connecticut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Economic impact for the region is $34 million from nonprofit arts and culture alone, Torrington Main Street orgs account for at least $12 million of this number 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Arts and Culture bring over 200,000 people to downtown Torrington a year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2C1C3CCB-1BE7-4DFA-855B-D61825B485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Arts and Culture have a dramatic impact on community health and wellness</a:t>
          </a:r>
        </a:p>
      </dgm:t>
    </dgm:pt>
    <dgm:pt modelId="{406D193D-68F6-429D-930A-0D4ED6DD2450}" type="parTrans" cxnId="{45DAEBBF-E671-4D8E-B868-AF2731211135}">
      <dgm:prSet/>
      <dgm:spPr/>
      <dgm:t>
        <a:bodyPr/>
        <a:lstStyle/>
        <a:p>
          <a:endParaRPr lang="en-US"/>
        </a:p>
      </dgm:t>
    </dgm:pt>
    <dgm:pt modelId="{049EF32B-130E-46DC-BA56-1A60737CC0E9}" type="sibTrans" cxnId="{45DAEBBF-E671-4D8E-B868-AF2731211135}">
      <dgm:prSet/>
      <dgm:spPr/>
      <dgm:t>
        <a:bodyPr/>
        <a:lstStyle/>
        <a:p>
          <a:endParaRPr lang="en-US"/>
        </a:p>
      </dgm:t>
    </dgm:pt>
    <dgm:pt modelId="{1D3E027E-53C6-41AD-8FF3-619086D44E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5E675B0B-2E01-4E51-A8F0-A02D9F525E27}" type="pres">
      <dgm:prSet presAssocID="{40FC4FFE-8987-4A26-B7F4-8A516F18ADAE}" presName="compNode" presStyleCnt="0"/>
      <dgm:spPr/>
    </dgm:pt>
    <dgm:pt modelId="{D80C7A57-7978-4672-AF1C-A9BEA381A322}" type="pres">
      <dgm:prSet presAssocID="{40FC4FFE-8987-4A26-B7F4-8A516F18ADAE}" presName="bgRect" presStyleLbl="bgShp" presStyleIdx="0" presStyleCnt="4"/>
      <dgm:spPr/>
    </dgm:pt>
    <dgm:pt modelId="{16F89424-E014-43A4-819F-CBD70FAF3648}" type="pres">
      <dgm:prSet presAssocID="{40FC4FFE-8987-4A26-B7F4-8A516F18ADAE}" presName="icon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formance Curtains"/>
        </a:ext>
      </dgm:extLst>
    </dgm:pt>
    <dgm:pt modelId="{12001616-0C9F-4117-991B-A271D511500E}" type="pres">
      <dgm:prSet presAssocID="{40FC4FFE-8987-4A26-B7F4-8A516F18ADAE}" presName="spaceRect" presStyleCnt="0"/>
      <dgm:spPr/>
    </dgm:pt>
    <dgm:pt modelId="{7EBEFED9-71C1-4771-BB6C-774DE4916C33}" type="pres">
      <dgm:prSet presAssocID="{40FC4FFE-8987-4A26-B7F4-8A516F18ADAE}" presName="parTx" presStyleLbl="revTx" presStyleIdx="0" presStyleCnt="4">
        <dgm:presLayoutVars>
          <dgm:chMax val="0"/>
          <dgm:chPref val="0"/>
        </dgm:presLayoutVars>
      </dgm:prSet>
      <dgm:spPr/>
    </dgm:pt>
    <dgm:pt modelId="{1FA2E460-5A6B-4AD4-997C-0C9652E52246}" type="pres">
      <dgm:prSet presAssocID="{5B62599A-5C9B-48E7-896E-EA782AC60C8B}" presName="sibTrans" presStyleCnt="0"/>
      <dgm:spPr/>
    </dgm:pt>
    <dgm:pt modelId="{72D4256F-9B57-4336-BBB1-776377A0C0AC}" type="pres">
      <dgm:prSet presAssocID="{49225C73-1633-42F1-AB3B-7CB183E5F8B8}" presName="compNode" presStyleCnt="0"/>
      <dgm:spPr/>
    </dgm:pt>
    <dgm:pt modelId="{204AE786-8FEE-4B77-B755-BA96B0333F4B}" type="pres">
      <dgm:prSet presAssocID="{49225C73-1633-42F1-AB3B-7CB183E5F8B8}" presName="bgRect" presStyleLbl="bgShp" presStyleIdx="1" presStyleCnt="4"/>
      <dgm:spPr/>
    </dgm:pt>
    <dgm:pt modelId="{23EA1544-3F62-4E2B-B623-66A23DC454A6}" type="pres">
      <dgm:prSet presAssocID="{49225C73-1633-42F1-AB3B-7CB183E5F8B8}" presName="iconRect" presStyleLbl="node1" presStyleIdx="1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51A83F24-3F45-4F3C-947C-3AEF7FE78A7B}" type="pres">
      <dgm:prSet presAssocID="{49225C73-1633-42F1-AB3B-7CB183E5F8B8}" presName="spaceRect" presStyleCnt="0"/>
      <dgm:spPr/>
    </dgm:pt>
    <dgm:pt modelId="{4B53FC07-161D-4D95-9490-585E52BCA133}" type="pres">
      <dgm:prSet presAssocID="{49225C73-1633-42F1-AB3B-7CB183E5F8B8}" presName="parTx" presStyleLbl="revTx" presStyleIdx="1" presStyleCnt="4">
        <dgm:presLayoutVars>
          <dgm:chMax val="0"/>
          <dgm:chPref val="0"/>
        </dgm:presLayoutVars>
      </dgm:prSet>
      <dgm:spPr/>
    </dgm:pt>
    <dgm:pt modelId="{60086521-C9C0-442C-ADCD-FC1A75EEE592}" type="pres">
      <dgm:prSet presAssocID="{9646853A-8964-4519-A5B1-0B7D18B2983D}" presName="sibTrans" presStyleCnt="0"/>
      <dgm:spPr/>
    </dgm:pt>
    <dgm:pt modelId="{763F429B-2CCE-491C-BEF7-D2EACE92E3FF}" type="pres">
      <dgm:prSet presAssocID="{1C383F32-22E8-4F62-A3E0-BDC3D5F48992}" presName="compNode" presStyleCnt="0"/>
      <dgm:spPr/>
    </dgm:pt>
    <dgm:pt modelId="{2F795F5B-6B4B-499F-A72E-6074A721E13F}" type="pres">
      <dgm:prSet presAssocID="{1C383F32-22E8-4F62-A3E0-BDC3D5F48992}" presName="bgRect" presStyleLbl="bgShp" presStyleIdx="2" presStyleCnt="4"/>
      <dgm:spPr/>
    </dgm:pt>
    <dgm:pt modelId="{5569AC92-0BEC-4013-B200-779C55D5BC03}" type="pres">
      <dgm:prSet presAssocID="{1C383F32-22E8-4F62-A3E0-BDC3D5F48992}" presName="iconRect" presStyleLbl="node1" presStyleIdx="2" presStyleCnt="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992B2A1-668E-4B61-927D-677CD2D240F9}" type="pres">
      <dgm:prSet presAssocID="{1C383F32-22E8-4F62-A3E0-BDC3D5F48992}" presName="spaceRect" presStyleCnt="0"/>
      <dgm:spPr/>
    </dgm:pt>
    <dgm:pt modelId="{8B49AD18-DB1D-45AF-B103-056C9B7E1D31}" type="pres">
      <dgm:prSet presAssocID="{1C383F32-22E8-4F62-A3E0-BDC3D5F48992}" presName="parTx" presStyleLbl="revTx" presStyleIdx="2" presStyleCnt="4">
        <dgm:presLayoutVars>
          <dgm:chMax val="0"/>
          <dgm:chPref val="0"/>
        </dgm:presLayoutVars>
      </dgm:prSet>
      <dgm:spPr/>
    </dgm:pt>
    <dgm:pt modelId="{4017CC7C-774F-4337-A1C7-E70EA1785487}" type="pres">
      <dgm:prSet presAssocID="{8500F72A-2C6D-4FDF-9C1D-CA691380EB0B}" presName="sibTrans" presStyleCnt="0"/>
      <dgm:spPr/>
    </dgm:pt>
    <dgm:pt modelId="{515B40CA-E5C8-4725-BDC7-B43A6A1205F0}" type="pres">
      <dgm:prSet presAssocID="{2C1C3CCB-1BE7-4DFA-855B-D61825B485C3}" presName="compNode" presStyleCnt="0"/>
      <dgm:spPr/>
    </dgm:pt>
    <dgm:pt modelId="{AEC1A3EE-953B-4C34-9EDD-504F45FEAC7A}" type="pres">
      <dgm:prSet presAssocID="{2C1C3CCB-1BE7-4DFA-855B-D61825B485C3}" presName="bgRect" presStyleLbl="bgShp" presStyleIdx="3" presStyleCnt="4"/>
      <dgm:spPr/>
    </dgm:pt>
    <dgm:pt modelId="{43B74B4D-6987-4470-BD4A-A7477633A59A}" type="pres">
      <dgm:prSet presAssocID="{2C1C3CCB-1BE7-4DFA-855B-D61825B485C3}" presName="iconRect" presStyleLbl="node1" presStyleIdx="3" presStyleCnt="4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 with solid fill"/>
        </a:ext>
      </dgm:extLst>
    </dgm:pt>
    <dgm:pt modelId="{99DE08D7-6841-4306-8B77-FF26A0ED15A1}" type="pres">
      <dgm:prSet presAssocID="{2C1C3CCB-1BE7-4DFA-855B-D61825B485C3}" presName="spaceRect" presStyleCnt="0"/>
      <dgm:spPr/>
    </dgm:pt>
    <dgm:pt modelId="{21FFE4B0-A7DC-46B4-90E4-2E43B06B844D}" type="pres">
      <dgm:prSet presAssocID="{2C1C3CCB-1BE7-4DFA-855B-D61825B485C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E9BF753D-D9C7-4435-8DA1-24C8350FE3ED}" type="presOf" srcId="{1C383F32-22E8-4F62-A3E0-BDC3D5F48992}" destId="{8B49AD18-DB1D-45AF-B103-056C9B7E1D31}" srcOrd="0" destOrd="0" presId="urn:microsoft.com/office/officeart/2018/2/layout/IconVerticalSolidList"/>
    <dgm:cxn modelId="{94827868-632B-4E29-9B4F-A09DCB2BA6FD}" type="presOf" srcId="{01A66772-F185-4D58-B8BB-E9370D7A7A2B}" destId="{1D3E027E-53C6-41AD-8FF3-619086D44E2D}" srcOrd="0" destOrd="0" presId="urn:microsoft.com/office/officeart/2018/2/layout/IconVerticalSolid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7854A778-8524-4E69-BF18-FE7F7CEB45E0}" type="presOf" srcId="{49225C73-1633-42F1-AB3B-7CB183E5F8B8}" destId="{4B53FC07-161D-4D95-9490-585E52BCA133}" srcOrd="0" destOrd="0" presId="urn:microsoft.com/office/officeart/2018/2/layout/IconVerticalSolid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CEFFEFAD-707D-46A5-BB34-9A346BADA2A1}" type="presOf" srcId="{40FC4FFE-8987-4A26-B7F4-8A516F18ADAE}" destId="{7EBEFED9-71C1-4771-BB6C-774DE4916C33}" srcOrd="0" destOrd="0" presId="urn:microsoft.com/office/officeart/2018/2/layout/IconVerticalSolidList"/>
    <dgm:cxn modelId="{45DAEBBF-E671-4D8E-B868-AF2731211135}" srcId="{01A66772-F185-4D58-B8BB-E9370D7A7A2B}" destId="{2C1C3CCB-1BE7-4DFA-855B-D61825B485C3}" srcOrd="3" destOrd="0" parTransId="{406D193D-68F6-429D-930A-0D4ED6DD2450}" sibTransId="{049EF32B-130E-46DC-BA56-1A60737CC0E9}"/>
    <dgm:cxn modelId="{0C195EF5-9450-4519-B531-08254B5B69B7}" type="presOf" srcId="{2C1C3CCB-1BE7-4DFA-855B-D61825B485C3}" destId="{21FFE4B0-A7DC-46B4-90E4-2E43B06B844D}" srcOrd="0" destOrd="0" presId="urn:microsoft.com/office/officeart/2018/2/layout/IconVerticalSolidList"/>
    <dgm:cxn modelId="{7873A066-5E20-4A46-BB6C-E0CF4E3B9F66}" type="presParOf" srcId="{1D3E027E-53C6-41AD-8FF3-619086D44E2D}" destId="{5E675B0B-2E01-4E51-A8F0-A02D9F525E27}" srcOrd="0" destOrd="0" presId="urn:microsoft.com/office/officeart/2018/2/layout/IconVerticalSolidList"/>
    <dgm:cxn modelId="{3D74BBC4-8CFF-4006-BC56-0A0C0B81AE28}" type="presParOf" srcId="{5E675B0B-2E01-4E51-A8F0-A02D9F525E27}" destId="{D80C7A57-7978-4672-AF1C-A9BEA381A322}" srcOrd="0" destOrd="0" presId="urn:microsoft.com/office/officeart/2018/2/layout/IconVerticalSolidList"/>
    <dgm:cxn modelId="{550B1A98-D300-4754-9559-5B98F0FA3B5E}" type="presParOf" srcId="{5E675B0B-2E01-4E51-A8F0-A02D9F525E27}" destId="{16F89424-E014-43A4-819F-CBD70FAF3648}" srcOrd="1" destOrd="0" presId="urn:microsoft.com/office/officeart/2018/2/layout/IconVerticalSolidList"/>
    <dgm:cxn modelId="{95711F04-3D9B-4920-A4B2-525847DA2FE3}" type="presParOf" srcId="{5E675B0B-2E01-4E51-A8F0-A02D9F525E27}" destId="{12001616-0C9F-4117-991B-A271D511500E}" srcOrd="2" destOrd="0" presId="urn:microsoft.com/office/officeart/2018/2/layout/IconVerticalSolidList"/>
    <dgm:cxn modelId="{3175ED68-5A51-4707-BC80-BC3C93594D9C}" type="presParOf" srcId="{5E675B0B-2E01-4E51-A8F0-A02D9F525E27}" destId="{7EBEFED9-71C1-4771-BB6C-774DE4916C33}" srcOrd="3" destOrd="0" presId="urn:microsoft.com/office/officeart/2018/2/layout/IconVerticalSolidList"/>
    <dgm:cxn modelId="{934328D9-1C32-4390-81CB-AD044DCD985A}" type="presParOf" srcId="{1D3E027E-53C6-41AD-8FF3-619086D44E2D}" destId="{1FA2E460-5A6B-4AD4-997C-0C9652E52246}" srcOrd="1" destOrd="0" presId="urn:microsoft.com/office/officeart/2018/2/layout/IconVerticalSolidList"/>
    <dgm:cxn modelId="{57A65BE8-A226-42A7-85D0-00CFBA91B018}" type="presParOf" srcId="{1D3E027E-53C6-41AD-8FF3-619086D44E2D}" destId="{72D4256F-9B57-4336-BBB1-776377A0C0AC}" srcOrd="2" destOrd="0" presId="urn:microsoft.com/office/officeart/2018/2/layout/IconVerticalSolidList"/>
    <dgm:cxn modelId="{18ED950F-22C2-4E88-8FBF-B0E58FE081A4}" type="presParOf" srcId="{72D4256F-9B57-4336-BBB1-776377A0C0AC}" destId="{204AE786-8FEE-4B77-B755-BA96B0333F4B}" srcOrd="0" destOrd="0" presId="urn:microsoft.com/office/officeart/2018/2/layout/IconVerticalSolidList"/>
    <dgm:cxn modelId="{8FC77BA6-1258-456F-B318-7D0DE9A27DB4}" type="presParOf" srcId="{72D4256F-9B57-4336-BBB1-776377A0C0AC}" destId="{23EA1544-3F62-4E2B-B623-66A23DC454A6}" srcOrd="1" destOrd="0" presId="urn:microsoft.com/office/officeart/2018/2/layout/IconVerticalSolidList"/>
    <dgm:cxn modelId="{6F14C9E0-902A-4BCE-8F84-F98149BCAE74}" type="presParOf" srcId="{72D4256F-9B57-4336-BBB1-776377A0C0AC}" destId="{51A83F24-3F45-4F3C-947C-3AEF7FE78A7B}" srcOrd="2" destOrd="0" presId="urn:microsoft.com/office/officeart/2018/2/layout/IconVerticalSolidList"/>
    <dgm:cxn modelId="{5438ED09-AB09-4576-9BF5-092A1A93A616}" type="presParOf" srcId="{72D4256F-9B57-4336-BBB1-776377A0C0AC}" destId="{4B53FC07-161D-4D95-9490-585E52BCA133}" srcOrd="3" destOrd="0" presId="urn:microsoft.com/office/officeart/2018/2/layout/IconVerticalSolidList"/>
    <dgm:cxn modelId="{904C8FFB-4831-48D7-A845-80368EA77A7C}" type="presParOf" srcId="{1D3E027E-53C6-41AD-8FF3-619086D44E2D}" destId="{60086521-C9C0-442C-ADCD-FC1A75EEE592}" srcOrd="3" destOrd="0" presId="urn:microsoft.com/office/officeart/2018/2/layout/IconVerticalSolidList"/>
    <dgm:cxn modelId="{33A6B438-123A-44C7-B4C3-94B7DBD6BC28}" type="presParOf" srcId="{1D3E027E-53C6-41AD-8FF3-619086D44E2D}" destId="{763F429B-2CCE-491C-BEF7-D2EACE92E3FF}" srcOrd="4" destOrd="0" presId="urn:microsoft.com/office/officeart/2018/2/layout/IconVerticalSolidList"/>
    <dgm:cxn modelId="{E580B7E3-842F-4826-A93C-8C6E8A4C416C}" type="presParOf" srcId="{763F429B-2CCE-491C-BEF7-D2EACE92E3FF}" destId="{2F795F5B-6B4B-499F-A72E-6074A721E13F}" srcOrd="0" destOrd="0" presId="urn:microsoft.com/office/officeart/2018/2/layout/IconVerticalSolidList"/>
    <dgm:cxn modelId="{31662A85-3BE9-4203-B1A2-72171BBDAABC}" type="presParOf" srcId="{763F429B-2CCE-491C-BEF7-D2EACE92E3FF}" destId="{5569AC92-0BEC-4013-B200-779C55D5BC03}" srcOrd="1" destOrd="0" presId="urn:microsoft.com/office/officeart/2018/2/layout/IconVerticalSolidList"/>
    <dgm:cxn modelId="{16B6AAB9-24C7-4B66-A091-210659752EB8}" type="presParOf" srcId="{763F429B-2CCE-491C-BEF7-D2EACE92E3FF}" destId="{F992B2A1-668E-4B61-927D-677CD2D240F9}" srcOrd="2" destOrd="0" presId="urn:microsoft.com/office/officeart/2018/2/layout/IconVerticalSolidList"/>
    <dgm:cxn modelId="{F5FE8BCA-ADF0-4097-9772-5582448759C4}" type="presParOf" srcId="{763F429B-2CCE-491C-BEF7-D2EACE92E3FF}" destId="{8B49AD18-DB1D-45AF-B103-056C9B7E1D31}" srcOrd="3" destOrd="0" presId="urn:microsoft.com/office/officeart/2018/2/layout/IconVerticalSolidList"/>
    <dgm:cxn modelId="{B7CACA5D-49F3-42F4-86D2-5EB39A91ECB4}" type="presParOf" srcId="{1D3E027E-53C6-41AD-8FF3-619086D44E2D}" destId="{4017CC7C-774F-4337-A1C7-E70EA1785487}" srcOrd="5" destOrd="0" presId="urn:microsoft.com/office/officeart/2018/2/layout/IconVerticalSolidList"/>
    <dgm:cxn modelId="{12064AAA-89C4-4FB0-8F3B-03D0D32F94E1}" type="presParOf" srcId="{1D3E027E-53C6-41AD-8FF3-619086D44E2D}" destId="{515B40CA-E5C8-4725-BDC7-B43A6A1205F0}" srcOrd="6" destOrd="0" presId="urn:microsoft.com/office/officeart/2018/2/layout/IconVerticalSolidList"/>
    <dgm:cxn modelId="{51F2566D-377C-4EDA-9371-42CD796DECCD}" type="presParOf" srcId="{515B40CA-E5C8-4725-BDC7-B43A6A1205F0}" destId="{AEC1A3EE-953B-4C34-9EDD-504F45FEAC7A}" srcOrd="0" destOrd="0" presId="urn:microsoft.com/office/officeart/2018/2/layout/IconVerticalSolidList"/>
    <dgm:cxn modelId="{A5908612-66B8-4844-B0B6-585515ACA898}" type="presParOf" srcId="{515B40CA-E5C8-4725-BDC7-B43A6A1205F0}" destId="{43B74B4D-6987-4470-BD4A-A7477633A59A}" srcOrd="1" destOrd="0" presId="urn:microsoft.com/office/officeart/2018/2/layout/IconVerticalSolidList"/>
    <dgm:cxn modelId="{5FAAF02B-C5D8-4C0B-81D3-16EC2563D9C1}" type="presParOf" srcId="{515B40CA-E5C8-4725-BDC7-B43A6A1205F0}" destId="{99DE08D7-6841-4306-8B77-FF26A0ED15A1}" srcOrd="2" destOrd="0" presId="urn:microsoft.com/office/officeart/2018/2/layout/IconVerticalSolidList"/>
    <dgm:cxn modelId="{F1131BB7-1209-4739-AEC1-3C45F5F1F70F}" type="presParOf" srcId="{515B40CA-E5C8-4725-BDC7-B43A6A1205F0}" destId="{21FFE4B0-A7DC-46B4-90E4-2E43B06B84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C7A57-7978-4672-AF1C-A9BEA381A322}">
      <dsp:nvSpPr>
        <dsp:cNvPr id="0" name=""/>
        <dsp:cNvSpPr/>
      </dsp:nvSpPr>
      <dsp:spPr>
        <a:xfrm>
          <a:off x="0" y="1583"/>
          <a:ext cx="11029950" cy="8023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89424-E014-43A4-819F-CBD70FAF3648}">
      <dsp:nvSpPr>
        <dsp:cNvPr id="0" name=""/>
        <dsp:cNvSpPr/>
      </dsp:nvSpPr>
      <dsp:spPr>
        <a:xfrm>
          <a:off x="242707" y="182109"/>
          <a:ext cx="441286" cy="44128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EFED9-71C1-4771-BB6C-774DE4916C33}">
      <dsp:nvSpPr>
        <dsp:cNvPr id="0" name=""/>
        <dsp:cNvSpPr/>
      </dsp:nvSpPr>
      <dsp:spPr>
        <a:xfrm>
          <a:off x="926702" y="1583"/>
          <a:ext cx="10103247" cy="802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14" tIns="84914" rIns="84914" bIns="8491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Torrington is the cultural heart of Northwest Connecticut</a:t>
          </a:r>
        </a:p>
      </dsp:txBody>
      <dsp:txXfrm>
        <a:off x="926702" y="1583"/>
        <a:ext cx="10103247" cy="802339"/>
      </dsp:txXfrm>
    </dsp:sp>
    <dsp:sp modelId="{204AE786-8FEE-4B77-B755-BA96B0333F4B}">
      <dsp:nvSpPr>
        <dsp:cNvPr id="0" name=""/>
        <dsp:cNvSpPr/>
      </dsp:nvSpPr>
      <dsp:spPr>
        <a:xfrm>
          <a:off x="0" y="1004508"/>
          <a:ext cx="11029950" cy="8023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A1544-3F62-4E2B-B623-66A23DC454A6}">
      <dsp:nvSpPr>
        <dsp:cNvPr id="0" name=""/>
        <dsp:cNvSpPr/>
      </dsp:nvSpPr>
      <dsp:spPr>
        <a:xfrm>
          <a:off x="242707" y="1185034"/>
          <a:ext cx="441286" cy="44128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3FC07-161D-4D95-9490-585E52BCA133}">
      <dsp:nvSpPr>
        <dsp:cNvPr id="0" name=""/>
        <dsp:cNvSpPr/>
      </dsp:nvSpPr>
      <dsp:spPr>
        <a:xfrm>
          <a:off x="926702" y="1004508"/>
          <a:ext cx="10103247" cy="802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14" tIns="84914" rIns="84914" bIns="8491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Economic impact for the region is $34 million from nonprofit arts and culture alone, Torrington Main Street orgs account for at least $12 million of this number </a:t>
          </a:r>
        </a:p>
      </dsp:txBody>
      <dsp:txXfrm>
        <a:off x="926702" y="1004508"/>
        <a:ext cx="10103247" cy="802339"/>
      </dsp:txXfrm>
    </dsp:sp>
    <dsp:sp modelId="{2F795F5B-6B4B-499F-A72E-6074A721E13F}">
      <dsp:nvSpPr>
        <dsp:cNvPr id="0" name=""/>
        <dsp:cNvSpPr/>
      </dsp:nvSpPr>
      <dsp:spPr>
        <a:xfrm>
          <a:off x="0" y="2007432"/>
          <a:ext cx="11029950" cy="8023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9AC92-0BEC-4013-B200-779C55D5BC03}">
      <dsp:nvSpPr>
        <dsp:cNvPr id="0" name=""/>
        <dsp:cNvSpPr/>
      </dsp:nvSpPr>
      <dsp:spPr>
        <a:xfrm>
          <a:off x="242707" y="2187959"/>
          <a:ext cx="441286" cy="44128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9AD18-DB1D-45AF-B103-056C9B7E1D31}">
      <dsp:nvSpPr>
        <dsp:cNvPr id="0" name=""/>
        <dsp:cNvSpPr/>
      </dsp:nvSpPr>
      <dsp:spPr>
        <a:xfrm>
          <a:off x="926702" y="2007432"/>
          <a:ext cx="10103247" cy="802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14" tIns="84914" rIns="84914" bIns="8491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Arts and Culture bring over 200,000 people to downtown Torrington a year</a:t>
          </a:r>
        </a:p>
      </dsp:txBody>
      <dsp:txXfrm>
        <a:off x="926702" y="2007432"/>
        <a:ext cx="10103247" cy="802339"/>
      </dsp:txXfrm>
    </dsp:sp>
    <dsp:sp modelId="{AEC1A3EE-953B-4C34-9EDD-504F45FEAC7A}">
      <dsp:nvSpPr>
        <dsp:cNvPr id="0" name=""/>
        <dsp:cNvSpPr/>
      </dsp:nvSpPr>
      <dsp:spPr>
        <a:xfrm>
          <a:off x="0" y="3010357"/>
          <a:ext cx="11029950" cy="8023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74B4D-6987-4470-BD4A-A7477633A59A}">
      <dsp:nvSpPr>
        <dsp:cNvPr id="0" name=""/>
        <dsp:cNvSpPr/>
      </dsp:nvSpPr>
      <dsp:spPr>
        <a:xfrm>
          <a:off x="242707" y="3190884"/>
          <a:ext cx="441286" cy="441286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FE4B0-A7DC-46B4-90E4-2E43B06B844D}">
      <dsp:nvSpPr>
        <dsp:cNvPr id="0" name=""/>
        <dsp:cNvSpPr/>
      </dsp:nvSpPr>
      <dsp:spPr>
        <a:xfrm>
          <a:off x="926702" y="3010357"/>
          <a:ext cx="10103247" cy="802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14" tIns="84914" rIns="84914" bIns="8491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Arts and Culture have a dramatic impact on community health and wellness</a:t>
          </a:r>
        </a:p>
      </dsp:txBody>
      <dsp:txXfrm>
        <a:off x="926702" y="3010357"/>
        <a:ext cx="10103247" cy="802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9/9/21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3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15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9/9/21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9/9/21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9/9/21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9/9/21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ista_Malanca@torringtonct.or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Torrington Cultural District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en-US" sz="2200" dirty="0"/>
              <a:t>September 9, 2021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932111" y="189301"/>
            <a:ext cx="5381883" cy="64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lorful patterned designs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8" name="Rectangle 31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572000"/>
            <a:ext cx="4358186" cy="15967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chemeClr val="tx1"/>
                </a:solidFill>
              </a:rPr>
              <a:t>Why does torrington need a cultural district?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152" y="4572000"/>
            <a:ext cx="6444588" cy="159678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Impact of arts and culture on Torrington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Torrington Assets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Torrington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023150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4D1E-BA60-4A23-8EBC-1159C82F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Impact of arts and culture on torrington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65AA958D-239A-4E9F-9880-A6024BBB0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389532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453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Torrington’s Assets for a cultural district</a:t>
            </a:r>
          </a:p>
          <a:p>
            <a:pPr lvl="1"/>
            <a:r>
              <a:rPr lang="en-US" dirty="0"/>
              <a:t>Venues, historical architecture, and public art</a:t>
            </a:r>
          </a:p>
          <a:p>
            <a:pPr lvl="1"/>
            <a:r>
              <a:rPr lang="en-US" dirty="0"/>
              <a:t>Walkable downtown</a:t>
            </a:r>
          </a:p>
          <a:p>
            <a:pPr lvl="1"/>
            <a:r>
              <a:rPr lang="en-US" dirty="0"/>
              <a:t>Mix of Residential, commercial and cultural real estate</a:t>
            </a:r>
          </a:p>
          <a:p>
            <a:pPr lvl="1"/>
            <a:r>
              <a:rPr lang="en-US" dirty="0"/>
              <a:t>Opportunity Zone to incentivize development</a:t>
            </a:r>
          </a:p>
          <a:p>
            <a:pPr lvl="1"/>
            <a:r>
              <a:rPr lang="en-US" dirty="0"/>
              <a:t>Strong artistic, artisan and creative community </a:t>
            </a:r>
          </a:p>
          <a:p>
            <a:pPr lvl="1"/>
            <a:r>
              <a:rPr lang="en-US" dirty="0"/>
              <a:t>Artist relocation program</a:t>
            </a:r>
          </a:p>
          <a:p>
            <a:pPr lvl="1"/>
            <a:r>
              <a:rPr lang="en-US" dirty="0"/>
              <a:t>Public parks and green space</a:t>
            </a:r>
          </a:p>
          <a:p>
            <a:pPr lvl="1"/>
            <a:r>
              <a:rPr lang="en-US" dirty="0"/>
              <a:t>Nightlife and hospitality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56288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29" y="587829"/>
            <a:ext cx="7034348" cy="56823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Torrington’s opportunities through the cultural district</a:t>
            </a:r>
          </a:p>
          <a:p>
            <a:pPr lvl="1"/>
            <a:r>
              <a:rPr lang="en-US" dirty="0"/>
              <a:t>Increase communication and collaboration between stakeholders</a:t>
            </a:r>
          </a:p>
          <a:p>
            <a:pPr lvl="1"/>
            <a:r>
              <a:rPr lang="en-US" dirty="0"/>
              <a:t>Continue to strengthen relations with higher education</a:t>
            </a:r>
          </a:p>
          <a:p>
            <a:pPr lvl="1"/>
            <a:r>
              <a:rPr lang="en-US" dirty="0"/>
              <a:t>Creative input into signage and wayfinding</a:t>
            </a:r>
          </a:p>
          <a:p>
            <a:pPr lvl="1"/>
            <a:r>
              <a:rPr lang="en-US" dirty="0"/>
              <a:t>Advocacy around transportation, parking and hotel needs for downtown</a:t>
            </a:r>
          </a:p>
          <a:p>
            <a:pPr lvl="1"/>
            <a:r>
              <a:rPr lang="en-US" dirty="0"/>
              <a:t>Collaboration around funding opportunities that would benefit multiple stakeholders</a:t>
            </a:r>
          </a:p>
          <a:p>
            <a:pPr lvl="1"/>
            <a:r>
              <a:rPr lang="en-US" dirty="0"/>
              <a:t>Advocacy around technology needs for the community</a:t>
            </a:r>
          </a:p>
          <a:p>
            <a:pPr lvl="1"/>
            <a:r>
              <a:rPr lang="en-US" dirty="0"/>
              <a:t>Collaborative marketing that amplifies downtown</a:t>
            </a:r>
          </a:p>
          <a:p>
            <a:pPr lvl="1"/>
            <a:r>
              <a:rPr lang="en-US" dirty="0"/>
              <a:t>Collaborative recovery efforts post-Covid to minimize impact on cultural and small businesses</a:t>
            </a:r>
          </a:p>
          <a:p>
            <a:pPr lvl="1"/>
            <a:r>
              <a:rPr lang="en-US" dirty="0"/>
              <a:t>Increased State level tourism support</a:t>
            </a:r>
          </a:p>
          <a:p>
            <a:pPr lvl="1"/>
            <a:r>
              <a:rPr lang="en-US" dirty="0"/>
              <a:t>Long term positive economic effect in drawing new residents and businesses, and amplifying a pride in place</a:t>
            </a:r>
          </a:p>
          <a:p>
            <a:pPr lvl="1"/>
            <a:r>
              <a:rPr lang="en-US" dirty="0"/>
              <a:t>A creative voice for the future of Torrington that brings our community together </a:t>
            </a:r>
          </a:p>
        </p:txBody>
      </p:sp>
    </p:spTree>
    <p:extLst>
      <p:ext uri="{BB962C8B-B14F-4D97-AF65-F5344CB8AC3E}">
        <p14:creationId xmlns:p14="http://schemas.microsoft.com/office/powerpoint/2010/main" val="63346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bundle of crayons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56" name="Rectangle 49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600" y="4613395"/>
            <a:ext cx="3353432" cy="1336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Proposed Map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1830" y="4767870"/>
            <a:ext cx="7240909" cy="13041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 Map</a:t>
            </a:r>
          </a:p>
          <a:p>
            <a:pPr marL="285750" indent="-28575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 Map Boundaries</a:t>
            </a:r>
          </a:p>
          <a:p>
            <a:pPr marL="285750" indent="-28575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 map with example assets marked</a:t>
            </a:r>
          </a:p>
          <a:p>
            <a:pPr marL="285750" indent="-28575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Cultural Asset lists</a:t>
            </a:r>
          </a:p>
        </p:txBody>
      </p:sp>
    </p:spTree>
    <p:extLst>
      <p:ext uri="{BB962C8B-B14F-4D97-AF65-F5344CB8AC3E}">
        <p14:creationId xmlns:p14="http://schemas.microsoft.com/office/powerpoint/2010/main" val="3780561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588A0-8C3A-4E4B-83D4-7C2ACBA4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Proposed boundary for cultural district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0D488F5-A68E-4DF2-A3E7-95B8AA478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5834" y="663420"/>
            <a:ext cx="4850617" cy="5839793"/>
          </a:xfrm>
        </p:spPr>
      </p:pic>
    </p:spTree>
    <p:extLst>
      <p:ext uri="{BB962C8B-B14F-4D97-AF65-F5344CB8AC3E}">
        <p14:creationId xmlns:p14="http://schemas.microsoft.com/office/powerpoint/2010/main" val="1847727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29" y="587829"/>
            <a:ext cx="7034348" cy="5682342"/>
          </a:xfrm>
        </p:spPr>
        <p:txBody>
          <a:bodyPr>
            <a:normAutofit/>
          </a:bodyPr>
          <a:lstStyle/>
          <a:p>
            <a:r>
              <a:rPr lang="en-US" dirty="0"/>
              <a:t>Proposed Northern Boundary</a:t>
            </a:r>
          </a:p>
          <a:p>
            <a:pPr lvl="1"/>
            <a:r>
              <a:rPr lang="en-US" dirty="0"/>
              <a:t>Intersection of Field and Pearl </a:t>
            </a:r>
            <a:r>
              <a:rPr lang="en-US" dirty="0" err="1"/>
              <a:t>st</a:t>
            </a:r>
            <a:r>
              <a:rPr lang="en-US" dirty="0"/>
              <a:t> down to Main Street and then across Alvord Street to include the cemetery grounds</a:t>
            </a:r>
          </a:p>
          <a:p>
            <a:r>
              <a:rPr lang="en-US" dirty="0"/>
              <a:t>Proposed Eastern Boundary</a:t>
            </a:r>
          </a:p>
          <a:p>
            <a:pPr lvl="1"/>
            <a:r>
              <a:rPr lang="en-US" dirty="0"/>
              <a:t>Down the eastern edge of the cemetery grounds to the east branch of the Naugatuck River across East Main to East Center Street then down to Franklin Drive behind </a:t>
            </a:r>
            <a:r>
              <a:rPr lang="en-US" dirty="0" err="1"/>
              <a:t>Fuessenich</a:t>
            </a:r>
            <a:r>
              <a:rPr lang="en-US" dirty="0"/>
              <a:t> Park</a:t>
            </a:r>
          </a:p>
          <a:p>
            <a:r>
              <a:rPr lang="en-US" dirty="0"/>
              <a:t>Proposed Southern Boundary</a:t>
            </a:r>
          </a:p>
          <a:p>
            <a:pPr lvl="1"/>
            <a:r>
              <a:rPr lang="en-US" dirty="0"/>
              <a:t>Around </a:t>
            </a:r>
            <a:r>
              <a:rPr lang="en-US" dirty="0" err="1"/>
              <a:t>Fuessenich</a:t>
            </a:r>
            <a:r>
              <a:rPr lang="en-US" dirty="0"/>
              <a:t> Park and the Armory to South Main up to Cook Street around Booker Memorial to the Railroad tracks</a:t>
            </a:r>
          </a:p>
          <a:p>
            <a:r>
              <a:rPr lang="en-US" dirty="0"/>
              <a:t>Proposed Western Boundary</a:t>
            </a:r>
          </a:p>
          <a:p>
            <a:pPr lvl="1"/>
            <a:r>
              <a:rPr lang="en-US" dirty="0"/>
              <a:t>Follow the Railroad tracks north around Christmas Village and then up to Pearl Street</a:t>
            </a:r>
          </a:p>
        </p:txBody>
      </p:sp>
    </p:spTree>
    <p:extLst>
      <p:ext uri="{BB962C8B-B14F-4D97-AF65-F5344CB8AC3E}">
        <p14:creationId xmlns:p14="http://schemas.microsoft.com/office/powerpoint/2010/main" val="110134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588A0-8C3A-4E4B-83D4-7C2ACBA4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Map with some cultural assets marked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D488F5-A68E-4DF2-A3E7-95B8AA478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991" y="700088"/>
            <a:ext cx="4641357" cy="6006463"/>
          </a:xfrm>
        </p:spPr>
      </p:pic>
    </p:spTree>
    <p:extLst>
      <p:ext uri="{BB962C8B-B14F-4D97-AF65-F5344CB8AC3E}">
        <p14:creationId xmlns:p14="http://schemas.microsoft.com/office/powerpoint/2010/main" val="2056876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29" y="587829"/>
            <a:ext cx="7034348" cy="568234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Inventory of Cultural Assets (unfinished)</a:t>
            </a:r>
          </a:p>
          <a:p>
            <a:pPr lvl="1"/>
            <a:r>
              <a:rPr lang="en-US" dirty="0"/>
              <a:t>Warner Theatre</a:t>
            </a:r>
          </a:p>
          <a:p>
            <a:pPr lvl="1"/>
            <a:r>
              <a:rPr lang="en-US" dirty="0"/>
              <a:t>Five Points Center for the Visual Arts</a:t>
            </a:r>
          </a:p>
          <a:p>
            <a:pPr lvl="2"/>
            <a:r>
              <a:rPr lang="en-US" dirty="0"/>
              <a:t>Five Points Annex, Launchpad, Gallery and access to the campus</a:t>
            </a:r>
          </a:p>
          <a:p>
            <a:pPr lvl="1"/>
            <a:r>
              <a:rPr lang="en-US" dirty="0"/>
              <a:t>Northwest Connecticut Arts Council</a:t>
            </a:r>
          </a:p>
          <a:p>
            <a:pPr lvl="1"/>
            <a:r>
              <a:rPr lang="en-US" dirty="0" err="1"/>
              <a:t>KidsPlay</a:t>
            </a:r>
            <a:r>
              <a:rPr lang="en-US" dirty="0"/>
              <a:t> Children’s Museum</a:t>
            </a:r>
          </a:p>
          <a:p>
            <a:pPr lvl="1"/>
            <a:r>
              <a:rPr lang="en-US" dirty="0"/>
              <a:t>Nutmeg Ballet Conservatory</a:t>
            </a:r>
          </a:p>
          <a:p>
            <a:pPr lvl="1"/>
            <a:r>
              <a:rPr lang="en-US" dirty="0"/>
              <a:t>Torrington Historical Society</a:t>
            </a:r>
          </a:p>
          <a:p>
            <a:pPr lvl="2"/>
            <a:r>
              <a:rPr lang="en-US" dirty="0"/>
              <a:t>Hotchkiss-</a:t>
            </a:r>
            <a:r>
              <a:rPr lang="en-US" dirty="0" err="1"/>
              <a:t>Fyler</a:t>
            </a:r>
            <a:r>
              <a:rPr lang="en-US" dirty="0"/>
              <a:t> House Museum</a:t>
            </a:r>
          </a:p>
          <a:p>
            <a:pPr lvl="1"/>
            <a:r>
              <a:rPr lang="en-US" dirty="0"/>
              <a:t>CAFTA Connecticut Academy for the Arts</a:t>
            </a:r>
          </a:p>
          <a:p>
            <a:pPr lvl="1"/>
            <a:r>
              <a:rPr lang="en-US" dirty="0"/>
              <a:t>Christmas Village</a:t>
            </a:r>
          </a:p>
          <a:p>
            <a:pPr lvl="1"/>
            <a:r>
              <a:rPr lang="en-US" dirty="0"/>
              <a:t>Franklin Plaza, Coe Park, </a:t>
            </a:r>
            <a:r>
              <a:rPr lang="en-US" dirty="0" err="1"/>
              <a:t>Fuessenich</a:t>
            </a:r>
            <a:r>
              <a:rPr lang="en-US" dirty="0"/>
              <a:t> Park</a:t>
            </a:r>
          </a:p>
          <a:p>
            <a:pPr lvl="1"/>
            <a:r>
              <a:rPr lang="en-US" dirty="0"/>
              <a:t>Gerald </a:t>
            </a:r>
            <a:r>
              <a:rPr lang="en-US" dirty="0" err="1"/>
              <a:t>Incandela’s</a:t>
            </a:r>
            <a:r>
              <a:rPr lang="en-US" dirty="0"/>
              <a:t> Studio</a:t>
            </a:r>
          </a:p>
          <a:p>
            <a:pPr lvl="1"/>
            <a:r>
              <a:rPr lang="en-US" dirty="0"/>
              <a:t>Water Street Potters</a:t>
            </a:r>
          </a:p>
          <a:p>
            <a:pPr lvl="1"/>
            <a:r>
              <a:rPr lang="en-US" dirty="0"/>
              <a:t>Red Room Sound Studio</a:t>
            </a:r>
          </a:p>
          <a:p>
            <a:pPr lvl="1"/>
            <a:r>
              <a:rPr lang="en-US" dirty="0"/>
              <a:t>Torrington Library</a:t>
            </a:r>
          </a:p>
          <a:p>
            <a:pPr lvl="1"/>
            <a:r>
              <a:rPr lang="en-US" dirty="0"/>
              <a:t>Arts, Life, Culture: Busk Stop/Rock </a:t>
            </a:r>
            <a:r>
              <a:rPr lang="en-US" dirty="0" err="1"/>
              <a:t>Yer</a:t>
            </a:r>
            <a:r>
              <a:rPr lang="en-US" dirty="0"/>
              <a:t> Block</a:t>
            </a:r>
          </a:p>
          <a:p>
            <a:pPr lvl="1"/>
            <a:r>
              <a:rPr lang="en-US" dirty="0" err="1"/>
              <a:t>Noelke</a:t>
            </a:r>
            <a:r>
              <a:rPr lang="en-US" dirty="0"/>
              <a:t> Gallery</a:t>
            </a:r>
          </a:p>
          <a:p>
            <a:pPr lvl="1"/>
            <a:r>
              <a:rPr lang="en-US" dirty="0"/>
              <a:t>Jennifer Abbott-</a:t>
            </a:r>
            <a:r>
              <a:rPr lang="en-US" dirty="0" err="1"/>
              <a:t>Tillou</a:t>
            </a:r>
            <a:r>
              <a:rPr lang="en-US" dirty="0"/>
              <a:t> Gallery</a:t>
            </a:r>
          </a:p>
        </p:txBody>
      </p:sp>
    </p:spTree>
    <p:extLst>
      <p:ext uri="{BB962C8B-B14F-4D97-AF65-F5344CB8AC3E}">
        <p14:creationId xmlns:p14="http://schemas.microsoft.com/office/powerpoint/2010/main" val="599183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29" y="587829"/>
            <a:ext cx="7034348" cy="5682342"/>
          </a:xfrm>
        </p:spPr>
        <p:txBody>
          <a:bodyPr>
            <a:normAutofit/>
          </a:bodyPr>
          <a:lstStyle/>
          <a:p>
            <a:r>
              <a:rPr lang="en-US" dirty="0"/>
              <a:t>Inventory of Cultural Assets (unfinished) Continued</a:t>
            </a:r>
          </a:p>
          <a:p>
            <a:pPr lvl="1"/>
            <a:r>
              <a:rPr lang="en-US" dirty="0"/>
              <a:t>In Sheep’s Clothing</a:t>
            </a:r>
          </a:p>
          <a:p>
            <a:pPr lvl="1"/>
            <a:r>
              <a:rPr lang="en-US" dirty="0"/>
              <a:t>Pure Silver</a:t>
            </a:r>
          </a:p>
          <a:p>
            <a:pPr lvl="1"/>
            <a:r>
              <a:rPr lang="en-US" dirty="0"/>
              <a:t>Kelly’s Crystals</a:t>
            </a:r>
          </a:p>
          <a:p>
            <a:pPr lvl="1"/>
            <a:r>
              <a:rPr lang="en-US" dirty="0"/>
              <a:t>WAPJ 89.9</a:t>
            </a:r>
          </a:p>
          <a:p>
            <a:pPr lvl="1"/>
            <a:r>
              <a:rPr lang="en-US" dirty="0"/>
              <a:t>Cornwall Contemporary Arts (Peter Cusack Studio &amp; Gallery)</a:t>
            </a:r>
          </a:p>
          <a:p>
            <a:pPr lvl="1"/>
            <a:r>
              <a:rPr lang="en-US" dirty="0"/>
              <a:t>Chorus Angelicus</a:t>
            </a:r>
          </a:p>
          <a:p>
            <a:pPr lvl="1"/>
            <a:r>
              <a:rPr lang="en-US" dirty="0"/>
              <a:t>Outlet for the Arts</a:t>
            </a:r>
          </a:p>
          <a:p>
            <a:pPr lvl="1"/>
            <a:r>
              <a:rPr lang="en-US" dirty="0"/>
              <a:t>Main Street Torrington</a:t>
            </a:r>
          </a:p>
          <a:p>
            <a:pPr lvl="1"/>
            <a:r>
              <a:rPr lang="en-US" dirty="0"/>
              <a:t>Culture 4 a Cause</a:t>
            </a:r>
          </a:p>
          <a:p>
            <a:pPr lvl="1"/>
            <a:r>
              <a:rPr lang="en-US" dirty="0"/>
              <a:t>Desultory Theatre Club</a:t>
            </a:r>
          </a:p>
          <a:p>
            <a:pPr lvl="1"/>
            <a:r>
              <a:rPr lang="en-US" dirty="0"/>
              <a:t>Our Culture is Beautiful</a:t>
            </a:r>
          </a:p>
          <a:p>
            <a:pPr lvl="1"/>
            <a:r>
              <a:rPr lang="en-US" dirty="0"/>
              <a:t>Torrington Symphony Orchestra</a:t>
            </a:r>
          </a:p>
        </p:txBody>
      </p:sp>
    </p:spTree>
    <p:extLst>
      <p:ext uri="{BB962C8B-B14F-4D97-AF65-F5344CB8AC3E}">
        <p14:creationId xmlns:p14="http://schemas.microsoft.com/office/powerpoint/2010/main" val="12204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Decorations for Mexican fiest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56" name="Rectangle 49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600" y="4613395"/>
            <a:ext cx="3353432" cy="1336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 cultural district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1830" y="4767870"/>
            <a:ext cx="7240909" cy="13041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Cultural district definition</a:t>
            </a:r>
          </a:p>
          <a:p>
            <a:pPr marL="285750" indent="-28575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Reasons to form a cultural district</a:t>
            </a:r>
          </a:p>
          <a:p>
            <a:pPr marL="285750" indent="-28575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Standards and criteria for the formation of a cultural district</a:t>
            </a:r>
          </a:p>
          <a:p>
            <a:pPr marL="285750" indent="-28575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Cultural Asset inventory and map requirements</a:t>
            </a:r>
          </a:p>
          <a:p>
            <a:pPr marL="285750" indent="-285750">
              <a:lnSpc>
                <a:spcPct val="100000"/>
              </a:lnSpc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Cultural Committee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88594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29" y="587829"/>
            <a:ext cx="7034348" cy="5682342"/>
          </a:xfrm>
        </p:spPr>
        <p:txBody>
          <a:bodyPr>
            <a:normAutofit/>
          </a:bodyPr>
          <a:lstStyle/>
          <a:p>
            <a:r>
              <a:rPr lang="en-US" dirty="0"/>
              <a:t>Inventory of Public Art (unfinished)</a:t>
            </a:r>
          </a:p>
          <a:p>
            <a:pPr lvl="1"/>
            <a:r>
              <a:rPr lang="en-US" dirty="0"/>
              <a:t>Fountain at City Hall</a:t>
            </a:r>
          </a:p>
          <a:p>
            <a:pPr lvl="1"/>
            <a:r>
              <a:rPr lang="en-US" dirty="0"/>
              <a:t>Civil Rights Mural (Water Street)</a:t>
            </a:r>
          </a:p>
          <a:p>
            <a:pPr lvl="1"/>
            <a:r>
              <a:rPr lang="en-US" dirty="0" err="1"/>
              <a:t>Fishtales</a:t>
            </a:r>
            <a:r>
              <a:rPr lang="en-US" dirty="0"/>
              <a:t>, </a:t>
            </a:r>
            <a:r>
              <a:rPr lang="en-US" dirty="0" err="1"/>
              <a:t>Horsetales</a:t>
            </a:r>
            <a:r>
              <a:rPr lang="en-US" dirty="0"/>
              <a:t>, </a:t>
            </a:r>
            <a:r>
              <a:rPr lang="en-US" dirty="0" err="1"/>
              <a:t>Cattales</a:t>
            </a:r>
            <a:r>
              <a:rPr lang="en-US" dirty="0"/>
              <a:t> by Danielle Mailer</a:t>
            </a:r>
          </a:p>
          <a:p>
            <a:pPr lvl="1"/>
            <a:r>
              <a:rPr lang="en-US" dirty="0"/>
              <a:t>Mural at Torrington Towers</a:t>
            </a:r>
          </a:p>
          <a:p>
            <a:pPr lvl="1"/>
            <a:r>
              <a:rPr lang="en-US" dirty="0"/>
              <a:t>Mural at Torrington Library</a:t>
            </a:r>
          </a:p>
          <a:p>
            <a:pPr lvl="1"/>
            <a:r>
              <a:rPr lang="en-US" dirty="0"/>
              <a:t>Ballerinas and Ballet Shoe artworks (Nutmeg)</a:t>
            </a:r>
          </a:p>
          <a:p>
            <a:pPr lvl="1"/>
            <a:r>
              <a:rPr lang="en-US" dirty="0"/>
              <a:t>Coca Cola mural</a:t>
            </a:r>
          </a:p>
          <a:p>
            <a:pPr lvl="1"/>
            <a:r>
              <a:rPr lang="en-US" dirty="0"/>
              <a:t>Civil War Statue Coe Park</a:t>
            </a:r>
          </a:p>
          <a:p>
            <a:pPr lvl="1"/>
            <a:r>
              <a:rPr lang="en-US" dirty="0"/>
              <a:t>Mural on Kelly’s Crystals</a:t>
            </a:r>
          </a:p>
          <a:p>
            <a:pPr lvl="1"/>
            <a:r>
              <a:rPr lang="en-US" dirty="0"/>
              <a:t>Gardens at Coe Park</a:t>
            </a:r>
          </a:p>
          <a:p>
            <a:pPr lvl="1"/>
            <a:r>
              <a:rPr lang="en-US" dirty="0"/>
              <a:t>Hotchkiss Flyer Gardens</a:t>
            </a:r>
          </a:p>
          <a:p>
            <a:pPr lvl="1"/>
            <a:r>
              <a:rPr lang="en-US" dirty="0"/>
              <a:t>Historic Walking Tour</a:t>
            </a:r>
          </a:p>
        </p:txBody>
      </p:sp>
    </p:spTree>
    <p:extLst>
      <p:ext uri="{BB962C8B-B14F-4D97-AF65-F5344CB8AC3E}">
        <p14:creationId xmlns:p14="http://schemas.microsoft.com/office/powerpoint/2010/main" val="2078669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29" y="587829"/>
            <a:ext cx="7034348" cy="5682342"/>
          </a:xfrm>
        </p:spPr>
        <p:txBody>
          <a:bodyPr>
            <a:normAutofit/>
          </a:bodyPr>
          <a:lstStyle/>
          <a:p>
            <a:r>
              <a:rPr lang="en-US" dirty="0"/>
              <a:t>Historic Buildings List (unfinished)</a:t>
            </a:r>
          </a:p>
          <a:p>
            <a:pPr lvl="1"/>
            <a:r>
              <a:rPr lang="en-US" dirty="0"/>
              <a:t>Warner Theatre</a:t>
            </a:r>
          </a:p>
          <a:p>
            <a:pPr lvl="1"/>
            <a:r>
              <a:rPr lang="en-US" dirty="0"/>
              <a:t>Oddfellows Lodge</a:t>
            </a:r>
          </a:p>
          <a:p>
            <a:pPr lvl="1"/>
            <a:r>
              <a:rPr lang="en-US" dirty="0"/>
              <a:t>Mertz Building</a:t>
            </a:r>
          </a:p>
          <a:p>
            <a:pPr lvl="1"/>
            <a:r>
              <a:rPr lang="en-US" dirty="0"/>
              <a:t>Hotchkiss-</a:t>
            </a:r>
            <a:r>
              <a:rPr lang="en-US" dirty="0" err="1"/>
              <a:t>Fyler</a:t>
            </a:r>
            <a:r>
              <a:rPr lang="en-US" dirty="0"/>
              <a:t> House</a:t>
            </a:r>
          </a:p>
          <a:p>
            <a:pPr lvl="1"/>
            <a:r>
              <a:rPr lang="en-US" dirty="0"/>
              <a:t>Trinity Episcopal Church</a:t>
            </a:r>
          </a:p>
          <a:p>
            <a:pPr lvl="1"/>
            <a:r>
              <a:rPr lang="en-US" dirty="0"/>
              <a:t>Lilley Block</a:t>
            </a:r>
          </a:p>
          <a:p>
            <a:pPr lvl="1"/>
            <a:r>
              <a:rPr lang="en-US" dirty="0"/>
              <a:t>W.H. Morrison Building</a:t>
            </a:r>
          </a:p>
          <a:p>
            <a:pPr lvl="1"/>
            <a:r>
              <a:rPr lang="en-US" dirty="0"/>
              <a:t>Venetian Restaurant</a:t>
            </a:r>
          </a:p>
          <a:p>
            <a:pPr lvl="1"/>
            <a:r>
              <a:rPr lang="en-US" dirty="0"/>
              <a:t>Former Torrington Fire Department </a:t>
            </a:r>
          </a:p>
          <a:p>
            <a:pPr lvl="1"/>
            <a:r>
              <a:rPr lang="en-US" dirty="0"/>
              <a:t>Palmer House </a:t>
            </a:r>
          </a:p>
        </p:txBody>
      </p:sp>
    </p:spTree>
    <p:extLst>
      <p:ext uri="{BB962C8B-B14F-4D97-AF65-F5344CB8AC3E}">
        <p14:creationId xmlns:p14="http://schemas.microsoft.com/office/powerpoint/2010/main" val="29243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29" y="587829"/>
            <a:ext cx="7034348" cy="5682342"/>
          </a:xfrm>
        </p:spPr>
        <p:txBody>
          <a:bodyPr>
            <a:normAutofit/>
          </a:bodyPr>
          <a:lstStyle/>
          <a:p>
            <a:r>
              <a:rPr lang="en-US" dirty="0"/>
              <a:t>Notable Events (unfinished)</a:t>
            </a:r>
          </a:p>
          <a:p>
            <a:pPr lvl="1"/>
            <a:r>
              <a:rPr lang="en-US" dirty="0"/>
              <a:t>Strawberry Festival</a:t>
            </a:r>
          </a:p>
          <a:p>
            <a:pPr lvl="1"/>
            <a:r>
              <a:rPr lang="en-US" dirty="0"/>
              <a:t>Car Shows</a:t>
            </a:r>
          </a:p>
          <a:p>
            <a:pPr lvl="1"/>
            <a:r>
              <a:rPr lang="en-US" dirty="0"/>
              <a:t>Memorial Day Parade</a:t>
            </a:r>
          </a:p>
          <a:p>
            <a:pPr lvl="1"/>
            <a:r>
              <a:rPr lang="en-US" dirty="0"/>
              <a:t>Make Music Day</a:t>
            </a:r>
          </a:p>
          <a:p>
            <a:pPr lvl="1"/>
            <a:r>
              <a:rPr lang="en-US" dirty="0"/>
              <a:t>Litchfield Hills Creative Festival</a:t>
            </a:r>
          </a:p>
          <a:p>
            <a:pPr lvl="1"/>
            <a:r>
              <a:rPr lang="en-US" dirty="0"/>
              <a:t>Farmer’s Market on Franklin Plaza</a:t>
            </a:r>
          </a:p>
          <a:p>
            <a:pPr lvl="1"/>
            <a:r>
              <a:rPr lang="en-US" dirty="0"/>
              <a:t>Summer Concert Series</a:t>
            </a:r>
          </a:p>
          <a:p>
            <a:pPr lvl="1"/>
            <a:r>
              <a:rPr lang="en-US" dirty="0"/>
              <a:t>Nutcracker (Nutmeg Ballet Conservatory)</a:t>
            </a:r>
          </a:p>
          <a:p>
            <a:pPr lvl="1"/>
            <a:r>
              <a:rPr lang="en-US" dirty="0"/>
              <a:t>Warner Theatre Stage Productions</a:t>
            </a:r>
          </a:p>
        </p:txBody>
      </p:sp>
    </p:spTree>
    <p:extLst>
      <p:ext uri="{BB962C8B-B14F-4D97-AF65-F5344CB8AC3E}">
        <p14:creationId xmlns:p14="http://schemas.microsoft.com/office/powerpoint/2010/main" val="4172842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29" y="587829"/>
            <a:ext cx="7034348" cy="5682342"/>
          </a:xfrm>
        </p:spPr>
        <p:txBody>
          <a:bodyPr>
            <a:normAutofit/>
          </a:bodyPr>
          <a:lstStyle/>
          <a:p>
            <a:r>
              <a:rPr lang="en-US" dirty="0"/>
              <a:t>Other Community Assets (unfinished)</a:t>
            </a:r>
          </a:p>
          <a:p>
            <a:pPr lvl="1"/>
            <a:r>
              <a:rPr lang="en-US" dirty="0"/>
              <a:t>Restaurants (</a:t>
            </a:r>
            <a:r>
              <a:rPr lang="en-US" dirty="0" err="1"/>
              <a:t>Sasso’s</a:t>
            </a:r>
            <a:r>
              <a:rPr lang="en-US" dirty="0"/>
              <a:t>, Venetian, Salt 2.0, </a:t>
            </a:r>
            <a:r>
              <a:rPr lang="en-US" dirty="0" err="1"/>
              <a:t>Brinx</a:t>
            </a:r>
            <a:r>
              <a:rPr lang="en-US" dirty="0"/>
              <a:t>, Sawyers, Toothpick, </a:t>
            </a:r>
            <a:r>
              <a:rPr lang="en-US" dirty="0" err="1"/>
              <a:t>Tequanna’s</a:t>
            </a:r>
            <a:r>
              <a:rPr lang="en-US" dirty="0"/>
              <a:t> Soul, Café 38, </a:t>
            </a:r>
            <a:r>
              <a:rPr lang="en-US" dirty="0" err="1"/>
              <a:t>Bachi’s</a:t>
            </a:r>
            <a:r>
              <a:rPr lang="en-US" dirty="0"/>
              <a:t>, Four Corners, among many others. </a:t>
            </a:r>
          </a:p>
          <a:p>
            <a:pPr lvl="1"/>
            <a:r>
              <a:rPr lang="en-US" dirty="0"/>
              <a:t>Bad Dog Brewing Company</a:t>
            </a:r>
          </a:p>
          <a:p>
            <a:pPr lvl="1"/>
            <a:r>
              <a:rPr lang="en-US" dirty="0"/>
              <a:t>Municipal parking, EV Car Chargers</a:t>
            </a:r>
          </a:p>
          <a:p>
            <a:pPr lvl="1"/>
            <a:r>
              <a:rPr lang="en-US" dirty="0"/>
              <a:t>Boutique stores, pharmacies</a:t>
            </a:r>
          </a:p>
          <a:p>
            <a:pPr lvl="1"/>
            <a:r>
              <a:rPr lang="en-US" dirty="0"/>
              <a:t>Churches</a:t>
            </a:r>
          </a:p>
          <a:p>
            <a:pPr lvl="1"/>
            <a:r>
              <a:rPr lang="en-US" dirty="0"/>
              <a:t>Schools</a:t>
            </a:r>
          </a:p>
          <a:p>
            <a:pPr lvl="1"/>
            <a:r>
              <a:rPr lang="en-US" dirty="0"/>
              <a:t>YMCA</a:t>
            </a:r>
          </a:p>
        </p:txBody>
      </p:sp>
    </p:spTree>
    <p:extLst>
      <p:ext uri="{BB962C8B-B14F-4D97-AF65-F5344CB8AC3E}">
        <p14:creationId xmlns:p14="http://schemas.microsoft.com/office/powerpoint/2010/main" val="136149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Top view of a circular origami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56" name="Rectangle 49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600" y="4613395"/>
            <a:ext cx="3353432" cy="1336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1830" y="4767870"/>
            <a:ext cx="7240909" cy="13041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100000"/>
              </a:lnSpc>
              <a:buFont typeface="Wingdings 2" panose="05020102010507070707" pitchFamily="18" charset="2"/>
              <a:buChar char="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50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29" y="587829"/>
            <a:ext cx="7034348" cy="5682342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Walk through with Department of Economic and Community Development/Office of the Arts representative</a:t>
            </a:r>
          </a:p>
          <a:p>
            <a:pPr lvl="1"/>
            <a:r>
              <a:rPr lang="en-US" dirty="0"/>
              <a:t>City Council passes resolution</a:t>
            </a:r>
          </a:p>
          <a:p>
            <a:pPr lvl="1"/>
            <a:r>
              <a:rPr lang="en-US" dirty="0"/>
              <a:t>Formation of Cultural District Committee</a:t>
            </a:r>
          </a:p>
          <a:p>
            <a:pPr lvl="2"/>
            <a:r>
              <a:rPr lang="en-US" dirty="0"/>
              <a:t>Set goals and metrics of success</a:t>
            </a:r>
          </a:p>
          <a:p>
            <a:pPr lvl="2"/>
            <a:r>
              <a:rPr lang="en-US" dirty="0"/>
              <a:t>Asset Mapping</a:t>
            </a:r>
          </a:p>
          <a:p>
            <a:pPr lvl="2"/>
            <a:r>
              <a:rPr lang="en-US" dirty="0"/>
              <a:t>Community collaboration!</a:t>
            </a:r>
          </a:p>
        </p:txBody>
      </p:sp>
    </p:spTree>
    <p:extLst>
      <p:ext uri="{BB962C8B-B14F-4D97-AF65-F5344CB8AC3E}">
        <p14:creationId xmlns:p14="http://schemas.microsoft.com/office/powerpoint/2010/main" val="3262019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9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3D black question marks with one yellow question mark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9" name="Rectangle 31">
            <a:extLst>
              <a:ext uri="{FF2B5EF4-FFF2-40B4-BE49-F238E27FC236}">
                <a16:creationId xmlns:a16="http://schemas.microsoft.com/office/drawing/2014/main" id="{E2EDC3F9-BBE3-45A8-BBC7-E154E21D9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090890"/>
            <a:ext cx="12188952" cy="3767110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3591034"/>
            <a:ext cx="10225530" cy="1475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5066048"/>
            <a:ext cx="10225530" cy="13347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All questions should be directed to the City of Torrington’s Economic Development Director </a:t>
            </a:r>
            <a:r>
              <a:rPr lang="en-US" sz="1800" dirty="0" err="1">
                <a:solidFill>
                  <a:schemeClr val="bg1"/>
                </a:solidFill>
              </a:rPr>
              <a:t>Rista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Malanca</a:t>
            </a:r>
            <a:r>
              <a:rPr lang="en-US" sz="1800" dirty="0">
                <a:solidFill>
                  <a:schemeClr val="bg1"/>
                </a:solidFill>
              </a:rPr>
              <a:t> at either 860-496-5920 or </a:t>
            </a:r>
            <a:r>
              <a:rPr lang="en-US" sz="18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Rista_Malanca@torringtonct.org</a:t>
            </a:r>
            <a:r>
              <a:rPr lang="en-US" sz="1800" dirty="0">
                <a:solidFill>
                  <a:schemeClr val="bg1"/>
                </a:solidFill>
              </a:rPr>
              <a:t>.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8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cultural district is a specific area of a city or town identified by the municipality that has:</a:t>
            </a:r>
          </a:p>
          <a:p>
            <a:pPr lvl="1"/>
            <a:r>
              <a:rPr lang="en-US" dirty="0"/>
              <a:t>A number of cultural facilities, activities, and assets both non-profit and for profit</a:t>
            </a:r>
          </a:p>
          <a:p>
            <a:pPr lvl="1"/>
            <a:r>
              <a:rPr lang="en-US" dirty="0"/>
              <a:t>Is a walkable compact area easy for visitors to recognize</a:t>
            </a:r>
          </a:p>
          <a:p>
            <a:pPr lvl="1"/>
            <a:r>
              <a:rPr lang="en-US" dirty="0"/>
              <a:t>Is a center of cultural activities: artistic and economic</a:t>
            </a:r>
          </a:p>
          <a:p>
            <a:pPr lvl="1"/>
            <a:r>
              <a:rPr lang="en-US" dirty="0"/>
              <a:t>A place where the community congregates and visitors enjoy the places that makes a community special</a:t>
            </a:r>
          </a:p>
          <a:p>
            <a:r>
              <a:rPr lang="en-US" dirty="0"/>
              <a:t>Legislation is effective October 2019</a:t>
            </a:r>
          </a:p>
          <a:p>
            <a:pPr lvl="1"/>
            <a:r>
              <a:rPr lang="en-US" dirty="0"/>
              <a:t>An Act Concerning the Establishment of Municipal Cultural Districts</a:t>
            </a:r>
          </a:p>
        </p:txBody>
      </p:sp>
    </p:spTree>
    <p:extLst>
      <p:ext uri="{BB962C8B-B14F-4D97-AF65-F5344CB8AC3E}">
        <p14:creationId xmlns:p14="http://schemas.microsoft.com/office/powerpoint/2010/main" val="291021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Reasons to Establish a Cultural District Include</a:t>
            </a:r>
          </a:p>
          <a:p>
            <a:pPr lvl="1"/>
            <a:r>
              <a:rPr lang="en-US" dirty="0"/>
              <a:t>Market arts and culture attractions to visitors</a:t>
            </a:r>
          </a:p>
          <a:p>
            <a:pPr lvl="1"/>
            <a:r>
              <a:rPr lang="en-US" dirty="0"/>
              <a:t>Promote and encourage artists, entrepreneurs and creative businesses</a:t>
            </a:r>
          </a:p>
          <a:p>
            <a:pPr lvl="1"/>
            <a:r>
              <a:rPr lang="en-US" dirty="0"/>
              <a:t>Promote tourism and increase visitation</a:t>
            </a:r>
          </a:p>
          <a:p>
            <a:pPr lvl="1"/>
            <a:r>
              <a:rPr lang="en-US" dirty="0"/>
              <a:t>Improve community health and wellness for residents</a:t>
            </a:r>
          </a:p>
          <a:p>
            <a:pPr lvl="1"/>
            <a:r>
              <a:rPr lang="en-US" dirty="0"/>
              <a:t>Strengthen the distinctive character of communities</a:t>
            </a:r>
          </a:p>
          <a:p>
            <a:pPr lvl="1"/>
            <a:r>
              <a:rPr lang="en-US" dirty="0"/>
              <a:t>Create a plan to drive economic growth and expand tax base</a:t>
            </a:r>
          </a:p>
          <a:p>
            <a:pPr lvl="1"/>
            <a:r>
              <a:rPr lang="en-US" dirty="0"/>
              <a:t>Support Sustainable CT certification</a:t>
            </a:r>
          </a:p>
          <a:p>
            <a:pPr lvl="1"/>
            <a:r>
              <a:rPr lang="en-US" dirty="0"/>
              <a:t>Contribute to the region and state’s cultural assets</a:t>
            </a:r>
          </a:p>
          <a:p>
            <a:pPr lvl="1"/>
            <a:r>
              <a:rPr lang="en-US" dirty="0"/>
              <a:t>Highlight the culture and history of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74353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Standards and Criteria</a:t>
            </a:r>
          </a:p>
          <a:p>
            <a:pPr lvl="1"/>
            <a:r>
              <a:rPr lang="en-US" dirty="0"/>
              <a:t>Municipality must be in Connecticut</a:t>
            </a:r>
          </a:p>
          <a:p>
            <a:pPr lvl="1"/>
            <a:r>
              <a:rPr lang="en-US" dirty="0"/>
              <a:t>Must have defined boundaries</a:t>
            </a:r>
          </a:p>
          <a:p>
            <a:pPr lvl="1"/>
            <a:r>
              <a:rPr lang="en-US" dirty="0"/>
              <a:t>Must be walkable and accessible</a:t>
            </a:r>
          </a:p>
          <a:p>
            <a:pPr lvl="1"/>
            <a:r>
              <a:rPr lang="en-US" dirty="0"/>
              <a:t>Must have cultural facilities and assets</a:t>
            </a:r>
          </a:p>
          <a:p>
            <a:pPr lvl="1"/>
            <a:r>
              <a:rPr lang="en-US" dirty="0"/>
              <a:t>Should have public infrastructure and amenities</a:t>
            </a:r>
          </a:p>
          <a:p>
            <a:pPr lvl="1"/>
            <a:r>
              <a:rPr lang="en-US" dirty="0"/>
              <a:t>Must hold at least one community input meeting for people to learn about proposed district and goals</a:t>
            </a:r>
          </a:p>
          <a:p>
            <a:pPr lvl="1"/>
            <a:r>
              <a:rPr lang="en-US" dirty="0"/>
              <a:t>Municipality must vote to approve Cultural District by passing a resolution following community meeting</a:t>
            </a:r>
          </a:p>
          <a:p>
            <a:pPr lvl="1"/>
            <a:r>
              <a:rPr lang="en-US" dirty="0"/>
              <a:t>Municipality must form a Cultural District Commission</a:t>
            </a:r>
          </a:p>
          <a:p>
            <a:pPr lvl="1"/>
            <a:r>
              <a:rPr lang="en-US" dirty="0"/>
              <a:t>The District must meet the definition explained earlier</a:t>
            </a:r>
          </a:p>
          <a:p>
            <a:r>
              <a:rPr lang="en-US" dirty="0"/>
              <a:t>Districts can span more than one town/city, but both municipalities must have a supporting resolution. A town can have multiple cultural districts as well. </a:t>
            </a:r>
          </a:p>
        </p:txBody>
      </p:sp>
    </p:spTree>
    <p:extLst>
      <p:ext uri="{BB962C8B-B14F-4D97-AF65-F5344CB8AC3E}">
        <p14:creationId xmlns:p14="http://schemas.microsoft.com/office/powerpoint/2010/main" val="91299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928" y="933450"/>
            <a:ext cx="6650991" cy="524963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Inventory of cultural assets must be identified and included on a map</a:t>
            </a:r>
          </a:p>
          <a:p>
            <a:pPr lvl="1"/>
            <a:r>
              <a:rPr lang="en-US" dirty="0"/>
              <a:t>Defines the cultural assets in the district</a:t>
            </a:r>
          </a:p>
          <a:p>
            <a:pPr lvl="1"/>
            <a:r>
              <a:rPr lang="en-US" dirty="0"/>
              <a:t>Can be a GIS map, or google map </a:t>
            </a:r>
          </a:p>
          <a:p>
            <a:pPr lvl="1"/>
            <a:r>
              <a:rPr lang="en-US" dirty="0"/>
              <a:t>Work with the local Designated Regional Service Organization (NWCT Arts Council) to help identify and develop the list of assets.</a:t>
            </a:r>
          </a:p>
          <a:p>
            <a:pPr lvl="1"/>
            <a:r>
              <a:rPr lang="en-US" dirty="0"/>
              <a:t>Map shows the boundaries of the cultural district and where the district is located in the municipality and include a key to the assets and define a scale of distance. </a:t>
            </a:r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Cultural facilities</a:t>
            </a:r>
          </a:p>
          <a:p>
            <a:pPr lvl="1"/>
            <a:r>
              <a:rPr lang="en-US" dirty="0"/>
              <a:t>Artistic Spaces</a:t>
            </a:r>
          </a:p>
          <a:p>
            <a:pPr lvl="1"/>
            <a:r>
              <a:rPr lang="en-US" dirty="0"/>
              <a:t>Creative Businesses</a:t>
            </a:r>
          </a:p>
          <a:p>
            <a:pPr lvl="1"/>
            <a:r>
              <a:rPr lang="en-US" dirty="0"/>
              <a:t>Historic Sites</a:t>
            </a:r>
          </a:p>
          <a:p>
            <a:pPr lvl="1"/>
            <a:r>
              <a:rPr lang="en-US" dirty="0"/>
              <a:t>Locations of cultural activities (indoor and outdoor) </a:t>
            </a:r>
          </a:p>
          <a:p>
            <a:pPr lvl="1"/>
            <a:r>
              <a:rPr lang="en-US" dirty="0"/>
              <a:t>Maps can mark cultural assets located outside the proposed district on the map</a:t>
            </a:r>
          </a:p>
        </p:txBody>
      </p:sp>
    </p:spTree>
    <p:extLst>
      <p:ext uri="{BB962C8B-B14F-4D97-AF65-F5344CB8AC3E}">
        <p14:creationId xmlns:p14="http://schemas.microsoft.com/office/powerpoint/2010/main" val="267897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Municipality must establish a Cultural District Commission can be one of the following models</a:t>
            </a:r>
          </a:p>
          <a:p>
            <a:pPr lvl="1"/>
            <a:r>
              <a:rPr lang="en-US" dirty="0"/>
              <a:t>Create new Board/Commission in accordance with local charter requirements</a:t>
            </a:r>
          </a:p>
          <a:p>
            <a:pPr lvl="1"/>
            <a:r>
              <a:rPr lang="en-US" dirty="0"/>
              <a:t>Assign to an existing Board/Commission and create an Advisory Council subcommittee reporting to the existing Board/Commission. </a:t>
            </a:r>
          </a:p>
          <a:p>
            <a:pPr lvl="1"/>
            <a:r>
              <a:rPr lang="en-US" dirty="0"/>
              <a:t>Assign Cultural District oversight to an existing Board/Commission if it can meet the community representation requirement, can be an existing entity or governing body. </a:t>
            </a:r>
          </a:p>
          <a:p>
            <a:r>
              <a:rPr lang="en-US" dirty="0"/>
              <a:t>Purpose of Cultural District Commission is to exercise any power/perform duties necessary for the purpose of managing the district including but not limited to:</a:t>
            </a:r>
          </a:p>
          <a:p>
            <a:pPr lvl="1"/>
            <a:r>
              <a:rPr lang="en-US" dirty="0"/>
              <a:t>Consulting/Collaborating with Office of the Arts, Tourism (state and local), and the Designated Regional Service Organization (NWCT Arts Council) </a:t>
            </a:r>
          </a:p>
          <a:p>
            <a:pPr lvl="1"/>
            <a:r>
              <a:rPr lang="en-US" dirty="0"/>
              <a:t>Marketing the district</a:t>
            </a:r>
          </a:p>
          <a:p>
            <a:pPr lvl="1"/>
            <a:r>
              <a:rPr lang="en-US" dirty="0"/>
              <a:t>Connecting and/or Convening local arts and culture community representatives</a:t>
            </a:r>
          </a:p>
          <a:p>
            <a:pPr lvl="1"/>
            <a:r>
              <a:rPr lang="en-US" dirty="0"/>
              <a:t>Asset mapping</a:t>
            </a:r>
          </a:p>
          <a:p>
            <a:pPr lvl="1"/>
            <a:r>
              <a:rPr lang="en-US" dirty="0"/>
              <a:t>Advocacy</a:t>
            </a:r>
          </a:p>
          <a:p>
            <a:pPr lvl="1"/>
            <a:r>
              <a:rPr lang="en-US" dirty="0"/>
              <a:t>Directing resources and applying/soliciting grants, contribution and funding </a:t>
            </a:r>
          </a:p>
        </p:txBody>
      </p:sp>
    </p:spTree>
    <p:extLst>
      <p:ext uri="{BB962C8B-B14F-4D97-AF65-F5344CB8AC3E}">
        <p14:creationId xmlns:p14="http://schemas.microsoft.com/office/powerpoint/2010/main" val="229285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Cultural District Commission membership must include a membership of at least 6 members, and should include 1 representative from the following categories:</a:t>
            </a:r>
          </a:p>
          <a:p>
            <a:pPr lvl="1"/>
            <a:r>
              <a:rPr lang="en-US" dirty="0"/>
              <a:t>Local cultural council/arts council</a:t>
            </a:r>
          </a:p>
          <a:p>
            <a:pPr lvl="1"/>
            <a:r>
              <a:rPr lang="en-US" dirty="0"/>
              <a:t>Cultural Organizations</a:t>
            </a:r>
          </a:p>
          <a:p>
            <a:pPr lvl="1"/>
            <a:r>
              <a:rPr lang="en-US" dirty="0"/>
              <a:t>At least one artist that lives and/or works in the district</a:t>
            </a:r>
          </a:p>
          <a:p>
            <a:pPr lvl="1"/>
            <a:r>
              <a:rPr lang="en-US" dirty="0"/>
              <a:t>Organizations that represent artists (cooperative, </a:t>
            </a:r>
            <a:r>
              <a:rPr lang="en-US" dirty="0" err="1"/>
              <a:t>etc</a:t>
            </a:r>
            <a:r>
              <a:rPr lang="en-US" dirty="0"/>
              <a:t>) if applicable</a:t>
            </a:r>
          </a:p>
          <a:p>
            <a:pPr lvl="1"/>
            <a:r>
              <a:rPr lang="en-US" dirty="0"/>
              <a:t>For-profit creative business</a:t>
            </a:r>
          </a:p>
          <a:p>
            <a:pPr lvl="1"/>
            <a:r>
              <a:rPr lang="en-US" dirty="0"/>
              <a:t>Local business and/or chamber of commerce</a:t>
            </a:r>
          </a:p>
          <a:p>
            <a:r>
              <a:rPr lang="en-US" dirty="0"/>
              <a:t>Can include representatives from:</a:t>
            </a:r>
          </a:p>
          <a:p>
            <a:pPr lvl="1"/>
            <a:r>
              <a:rPr lang="en-US" dirty="0"/>
              <a:t>Tourism, Historic preservation/History, Leisure and hospitality industry, Educational Institutions, Economic and Community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234605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EAFC-D1CD-4A5C-AD0C-3D6DFEE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Cultural District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0060E-4431-40D3-B7EB-FB102EFE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Office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Economic and Community Development</a:t>
            </a:r>
          </a:p>
          <a:p>
            <a:r>
              <a:rPr lang="en-US" dirty="0"/>
              <a:t>Local Groups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of Torrington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District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NWCT Arts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18E71E-2BB0-4313-BDF9-B99B0166C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Committee’s Duties and Procedures</a:t>
            </a:r>
          </a:p>
          <a:p>
            <a:pPr lvl="1"/>
            <a:r>
              <a:rPr lang="en-US" dirty="0"/>
              <a:t>Should be responsible for developing a management plan and provide oversight with implementation, and should convene on a regular basis and operate in accordance with municipality’s governance structure.</a:t>
            </a:r>
          </a:p>
          <a:p>
            <a:r>
              <a:rPr lang="en-US" dirty="0"/>
              <a:t>Commission must develop:</a:t>
            </a:r>
          </a:p>
          <a:p>
            <a:pPr lvl="1"/>
            <a:r>
              <a:rPr lang="en-US" dirty="0"/>
              <a:t>Goals and objectives</a:t>
            </a:r>
          </a:p>
          <a:p>
            <a:pPr lvl="1"/>
            <a:r>
              <a:rPr lang="en-US" dirty="0"/>
              <a:t>A Management Plan</a:t>
            </a:r>
          </a:p>
          <a:p>
            <a:pPr lvl="1"/>
            <a:r>
              <a:rPr lang="en-US" dirty="0"/>
              <a:t>A Cultural Assets Map and Inventory</a:t>
            </a:r>
          </a:p>
          <a:p>
            <a:pPr lvl="1"/>
            <a:r>
              <a:rPr lang="en-US" dirty="0"/>
              <a:t>A Marketing Plan</a:t>
            </a:r>
          </a:p>
          <a:p>
            <a:pPr lvl="1"/>
            <a:r>
              <a:rPr lang="en-US" dirty="0"/>
              <a:t>Goals and Success Measures for the District</a:t>
            </a:r>
          </a:p>
        </p:txBody>
      </p:sp>
    </p:spTree>
    <p:extLst>
      <p:ext uri="{BB962C8B-B14F-4D97-AF65-F5344CB8AC3E}">
        <p14:creationId xmlns:p14="http://schemas.microsoft.com/office/powerpoint/2010/main" val="414094881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3a87906-f527-43d9-9475-80f90a356fe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58DE1A4D03A4B90756637D8433F1A" ma:contentTypeVersion="12" ma:contentTypeDescription="Create a new document." ma:contentTypeScope="" ma:versionID="d927c219e67efbc36da2fbb4af58f464">
  <xsd:schema xmlns:xsd="http://www.w3.org/2001/XMLSchema" xmlns:xs="http://www.w3.org/2001/XMLSchema" xmlns:p="http://schemas.microsoft.com/office/2006/metadata/properties" xmlns:ns3="33a87906-f527-43d9-9475-80f90a356fee" xmlns:ns4="78a5e97c-cfbc-4424-bce5-9ab088a5687a" targetNamespace="http://schemas.microsoft.com/office/2006/metadata/properties" ma:root="true" ma:fieldsID="27fd3248c6053b74513a909a53de45af" ns3:_="" ns4:_="">
    <xsd:import namespace="33a87906-f527-43d9-9475-80f90a356fee"/>
    <xsd:import namespace="78a5e97c-cfbc-4424-bce5-9ab088a568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87906-f527-43d9-9475-80f90a356f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5e97c-cfbc-4424-bce5-9ab088a568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D3478-2986-4664-940C-67E0CAA21E04}">
  <ds:schemaRefs>
    <ds:schemaRef ds:uri="http://schemas.openxmlformats.org/package/2006/metadata/core-properties"/>
    <ds:schemaRef ds:uri="78a5e97c-cfbc-4424-bce5-9ab088a5687a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33a87906-f527-43d9-9475-80f90a356fe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48DA36-03FF-4B00-9A25-4BDD510C0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87906-f527-43d9-9475-80f90a356fee"/>
    <ds:schemaRef ds:uri="78a5e97c-cfbc-4424-bce5-9ab088a568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1908</Words>
  <Application>Microsoft Macintosh PowerPoint</Application>
  <PresentationFormat>Widescreen</PresentationFormat>
  <Paragraphs>325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Franklin Gothic Book</vt:lpstr>
      <vt:lpstr>Franklin Gothic Demi</vt:lpstr>
      <vt:lpstr>Gill Sans MT</vt:lpstr>
      <vt:lpstr>Wingdings 2</vt:lpstr>
      <vt:lpstr>DividendVTI</vt:lpstr>
      <vt:lpstr>Torrington Cultural District Presentation</vt:lpstr>
      <vt:lpstr>What is a cultural district</vt:lpstr>
      <vt:lpstr>Connecticut Cultural District Program</vt:lpstr>
      <vt:lpstr>Connecticut Cultural District Program</vt:lpstr>
      <vt:lpstr>Connecticut Cultural District Program</vt:lpstr>
      <vt:lpstr>Connecticut Cultural District Program</vt:lpstr>
      <vt:lpstr>Connecticut Cultural District Program</vt:lpstr>
      <vt:lpstr>Connecticut Cultural District Program</vt:lpstr>
      <vt:lpstr>Connecticut Cultural District Program</vt:lpstr>
      <vt:lpstr>Why does torrington need a cultural district?</vt:lpstr>
      <vt:lpstr>Impact of arts and culture on torrington</vt:lpstr>
      <vt:lpstr>Connecticut Cultural District Program</vt:lpstr>
      <vt:lpstr>Connecticut Cultural District Program</vt:lpstr>
      <vt:lpstr>Proposed Map</vt:lpstr>
      <vt:lpstr>Proposed boundary for cultural district</vt:lpstr>
      <vt:lpstr>Connecticut Cultural District Program</vt:lpstr>
      <vt:lpstr>Map with some cultural assets marked</vt:lpstr>
      <vt:lpstr>Connecticut Cultural District Program</vt:lpstr>
      <vt:lpstr>Connecticut Cultural District Program</vt:lpstr>
      <vt:lpstr>Connecticut Cultural District Program</vt:lpstr>
      <vt:lpstr>Connecticut Cultural District Program</vt:lpstr>
      <vt:lpstr>Connecticut Cultural District Program</vt:lpstr>
      <vt:lpstr>Connecticut Cultural District Program</vt:lpstr>
      <vt:lpstr>Next steps</vt:lpstr>
      <vt:lpstr>Connecticut Cultural District Program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2021-03-22T20:15:59Z</dcterms:created>
  <dcterms:modified xsi:type="dcterms:W3CDTF">2021-09-09T18:19:55Z</dcterms:modified>
</cp:coreProperties>
</file>